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7" r:id="rId2"/>
    <p:sldId id="271" r:id="rId3"/>
    <p:sldId id="272" r:id="rId4"/>
    <p:sldId id="270" r:id="rId5"/>
    <p:sldId id="273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52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DB763-6BA1-42ED-A230-EDEB2301347C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C3B57-D190-455C-BBA0-798F60C6D62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r="57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B4AE-70FE-471C-A930-C4F10D209D28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D9BD-A31F-457E-8535-6B43AE15F4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B4AE-70FE-471C-A930-C4F10D209D28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D9BD-A31F-457E-8535-6B43AE15F4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B4AE-70FE-471C-A930-C4F10D209D28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D9BD-A31F-457E-8535-6B43AE15F4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68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B4AE-70FE-471C-A930-C4F10D209D28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D9BD-A31F-457E-8535-6B43AE15F4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user\Desktop\图片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86033" cy="6858000"/>
          </a:xfrm>
          <a:prstGeom prst="rect">
            <a:avLst/>
          </a:prstGeom>
          <a:noFill/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518864" y="836712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zh-CN" altLang="en-US" sz="34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单击此处编辑母版标题样式</a:t>
            </a:r>
            <a:endParaRPr lang="zh-CN" altLang="en-US" sz="3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zh-CN" altLang="en-US" sz="24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单击此处编辑母版文本样式</a:t>
            </a:r>
          </a:p>
          <a:p>
            <a:pPr lvl="1">
              <a:buNone/>
            </a:pPr>
            <a:r>
              <a:rPr lang="zh-CN" altLang="en-US" sz="24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第二级</a:t>
            </a:r>
          </a:p>
          <a:p>
            <a:pPr lvl="2">
              <a:buNone/>
            </a:pPr>
            <a:r>
              <a:rPr lang="zh-CN" altLang="en-US" sz="24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第三级</a:t>
            </a:r>
          </a:p>
          <a:p>
            <a:pPr lvl="3">
              <a:buNone/>
            </a:pPr>
            <a:r>
              <a:rPr lang="zh-CN" altLang="en-US" sz="24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第四级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B4AE-70FE-471C-A930-C4F10D209D28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D9BD-A31F-457E-8535-6B43AE15F4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B4AE-70FE-471C-A930-C4F10D209D28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D9BD-A31F-457E-8535-6B43AE15F4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937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6923112" cy="796950"/>
          </a:xfrm>
        </p:spPr>
        <p:txBody>
          <a:bodyPr/>
          <a:lstStyle>
            <a:lvl1pPr algn="l"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B4AE-70FE-471C-A930-C4F10D209D28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D9BD-A31F-457E-8535-6B43AE15F4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B4AE-70FE-471C-A930-C4F10D209D28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D9BD-A31F-457E-8535-6B43AE15F4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B4AE-70FE-471C-A930-C4F10D209D28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D9BD-A31F-457E-8535-6B43AE15F4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B4AE-70FE-471C-A930-C4F10D209D28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D9BD-A31F-457E-8535-6B43AE15F4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1B4AE-70FE-471C-A930-C4F10D209D28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2D9BD-A31F-457E-8535-6B43AE15F4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260" y="2708910"/>
            <a:ext cx="7772400" cy="196342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CN" altLang="zh-CN" dirty="0">
                <a:latin typeface="华文行楷" panose="02010800040101010101" charset="-122"/>
                <a:ea typeface="华文行楷" panose="02010800040101010101" charset="-122"/>
              </a:rPr>
              <a:t>欢迎报考</a:t>
            </a:r>
            <a:r>
              <a:rPr lang="en-US" altLang="zh-CN" dirty="0">
                <a:latin typeface="华文行楷" panose="02010800040101010101" charset="-122"/>
                <a:ea typeface="华文行楷" panose="02010800040101010101" charset="-122"/>
              </a:rPr>
              <a:t>/</a:t>
            </a:r>
            <a:r>
              <a:rPr lang="zh-CN" altLang="en-US" dirty="0">
                <a:latin typeface="华文行楷" panose="02010800040101010101" charset="-122"/>
                <a:ea typeface="华文行楷" panose="02010800040101010101" charset="-122"/>
              </a:rPr>
              <a:t>调剂</a:t>
            </a:r>
            <a:r>
              <a:rPr lang="zh-CN" altLang="zh-CN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行楷" panose="02010800040101010101" charset="-122"/>
                <a:ea typeface="华文行楷" panose="02010800040101010101" charset="-122"/>
              </a:rPr>
              <a:t>北京物资学院</a:t>
            </a:r>
            <a:r>
              <a:rPr lang="zh-CN" altLang="zh-CN" dirty="0"/>
              <a:t/>
            </a:r>
            <a:br>
              <a:rPr lang="zh-CN" altLang="zh-CN" dirty="0"/>
            </a:br>
            <a:r>
              <a:rPr lang="en-US" altLang="zh-CN" b="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——</a:t>
            </a:r>
            <a:r>
              <a:rPr lang="zh-CN" altLang="zh-CN" b="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经济学院硕士研究生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直接连接符 16"/>
          <p:cNvCxnSpPr/>
          <p:nvPr/>
        </p:nvCxnSpPr>
        <p:spPr>
          <a:xfrm>
            <a:off x="-36830" y="836295"/>
            <a:ext cx="9215755" cy="0"/>
          </a:xfrm>
          <a:prstGeom prst="line">
            <a:avLst/>
          </a:prstGeom>
          <a:ln w="28575" cmpd="sng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2"/>
          <p:cNvSpPr/>
          <p:nvPr/>
        </p:nvSpPr>
        <p:spPr>
          <a:xfrm>
            <a:off x="3201670" y="1629410"/>
            <a:ext cx="1287780" cy="30543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产业经济学</a:t>
            </a:r>
          </a:p>
        </p:txBody>
      </p:sp>
      <p:sp>
        <p:nvSpPr>
          <p:cNvPr id="19" name="矩形 3"/>
          <p:cNvSpPr/>
          <p:nvPr/>
        </p:nvSpPr>
        <p:spPr>
          <a:xfrm>
            <a:off x="3201670" y="3667125"/>
            <a:ext cx="1287780" cy="30543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金融学</a:t>
            </a:r>
          </a:p>
        </p:txBody>
      </p:sp>
      <p:sp>
        <p:nvSpPr>
          <p:cNvPr id="20" name="矩形 4"/>
          <p:cNvSpPr/>
          <p:nvPr/>
        </p:nvSpPr>
        <p:spPr>
          <a:xfrm>
            <a:off x="3201670" y="2971165"/>
            <a:ext cx="1287780" cy="30543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国际贸易</a:t>
            </a:r>
          </a:p>
        </p:txBody>
      </p:sp>
      <p:sp>
        <p:nvSpPr>
          <p:cNvPr id="21" name="矩形 5"/>
          <p:cNvSpPr/>
          <p:nvPr/>
        </p:nvSpPr>
        <p:spPr>
          <a:xfrm>
            <a:off x="3201670" y="4291330"/>
            <a:ext cx="1287780" cy="30543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证券与期货</a:t>
            </a:r>
          </a:p>
        </p:txBody>
      </p:sp>
      <p:sp>
        <p:nvSpPr>
          <p:cNvPr id="22" name="矩形 6"/>
          <p:cNvSpPr/>
          <p:nvPr/>
        </p:nvSpPr>
        <p:spPr>
          <a:xfrm>
            <a:off x="823595" y="2024380"/>
            <a:ext cx="1113790" cy="19716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1600" kern="100">
                <a:ln w="9525">
                  <a:solidFill>
                    <a:srgbClr val="002060"/>
                  </a:solidFill>
                  <a:round/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应用</a:t>
            </a:r>
          </a:p>
          <a:p>
            <a:pPr algn="ctr"/>
            <a:r>
              <a:rPr lang="en-US" altLang="zh-CN" sz="1600" kern="100">
                <a:ln w="9525">
                  <a:solidFill>
                    <a:srgbClr val="002060"/>
                  </a:solidFill>
                  <a:round/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经济学</a:t>
            </a:r>
          </a:p>
          <a:p>
            <a:pPr algn="ctr"/>
            <a:endParaRPr lang="en-US" altLang="zh-CN" sz="1600" kern="100">
              <a:ln w="9525">
                <a:solidFill>
                  <a:srgbClr val="002060"/>
                </a:solidFill>
                <a:round/>
              </a:ln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  <a:sym typeface="Times New Roman" panose="02020603050405020304"/>
            </a:endParaRPr>
          </a:p>
          <a:p>
            <a:pPr algn="ctr"/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（北京市重点建设学科）</a:t>
            </a:r>
          </a:p>
        </p:txBody>
      </p:sp>
      <p:cxnSp>
        <p:nvCxnSpPr>
          <p:cNvPr id="23" name="肘形连接符 8"/>
          <p:cNvCxnSpPr>
            <a:stCxn id="22" idx="3"/>
            <a:endCxn id="18" idx="1"/>
          </p:cNvCxnSpPr>
          <p:nvPr/>
        </p:nvCxnSpPr>
        <p:spPr>
          <a:xfrm flipV="1">
            <a:off x="1937385" y="1782445"/>
            <a:ext cx="1264285" cy="1228090"/>
          </a:xfrm>
          <a:prstGeom prst="bentConnector3">
            <a:avLst>
              <a:gd name="adj1" fmla="val 50025"/>
            </a:avLst>
          </a:prstGeom>
          <a:ln>
            <a:solidFill>
              <a:srgbClr val="C000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肘形连接符 9"/>
          <p:cNvCxnSpPr>
            <a:stCxn id="22" idx="3"/>
            <a:endCxn id="19" idx="1"/>
          </p:cNvCxnSpPr>
          <p:nvPr/>
        </p:nvCxnSpPr>
        <p:spPr>
          <a:xfrm>
            <a:off x="1937385" y="3010535"/>
            <a:ext cx="1264285" cy="809625"/>
          </a:xfrm>
          <a:prstGeom prst="bentConnector3">
            <a:avLst>
              <a:gd name="adj1" fmla="val 50025"/>
            </a:avLst>
          </a:prstGeom>
          <a:ln>
            <a:solidFill>
              <a:srgbClr val="C000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肘形连接符 10"/>
          <p:cNvCxnSpPr>
            <a:stCxn id="22" idx="3"/>
            <a:endCxn id="20" idx="1"/>
          </p:cNvCxnSpPr>
          <p:nvPr/>
        </p:nvCxnSpPr>
        <p:spPr>
          <a:xfrm>
            <a:off x="1937385" y="3010535"/>
            <a:ext cx="1264285" cy="113665"/>
          </a:xfrm>
          <a:prstGeom prst="bentConnector3">
            <a:avLst>
              <a:gd name="adj1" fmla="val 50025"/>
            </a:avLst>
          </a:prstGeom>
          <a:ln>
            <a:solidFill>
              <a:srgbClr val="C000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11"/>
          <p:cNvCxnSpPr>
            <a:stCxn id="22" idx="3"/>
            <a:endCxn id="21" idx="1"/>
          </p:cNvCxnSpPr>
          <p:nvPr/>
        </p:nvCxnSpPr>
        <p:spPr>
          <a:xfrm>
            <a:off x="1937385" y="3010535"/>
            <a:ext cx="1264285" cy="1433830"/>
          </a:xfrm>
          <a:prstGeom prst="bentConnector3">
            <a:avLst>
              <a:gd name="adj1" fmla="val 50025"/>
            </a:avLst>
          </a:prstGeom>
          <a:ln>
            <a:solidFill>
              <a:srgbClr val="C000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13"/>
          <p:cNvSpPr/>
          <p:nvPr/>
        </p:nvSpPr>
        <p:spPr>
          <a:xfrm>
            <a:off x="1042670" y="1052830"/>
            <a:ext cx="916940" cy="305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1400" kern="100">
                <a:ln w="9525">
                  <a:solidFill>
                    <a:srgbClr val="C0000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一级学科</a:t>
            </a:r>
          </a:p>
        </p:txBody>
      </p:sp>
      <p:sp>
        <p:nvSpPr>
          <p:cNvPr id="28" name="矩形 14"/>
          <p:cNvSpPr/>
          <p:nvPr/>
        </p:nvSpPr>
        <p:spPr>
          <a:xfrm>
            <a:off x="3345815" y="1052830"/>
            <a:ext cx="916940" cy="305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1400" kern="100">
                <a:ln w="9525">
                  <a:solidFill>
                    <a:srgbClr val="C0000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二级学科</a:t>
            </a:r>
          </a:p>
        </p:txBody>
      </p:sp>
      <p:sp>
        <p:nvSpPr>
          <p:cNvPr id="29" name="矩形 15"/>
          <p:cNvSpPr/>
          <p:nvPr/>
        </p:nvSpPr>
        <p:spPr>
          <a:xfrm>
            <a:off x="5721985" y="1052830"/>
            <a:ext cx="1252220" cy="305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1400" kern="100">
                <a:ln w="9525">
                  <a:solidFill>
                    <a:srgbClr val="C0000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重点培养方向</a:t>
            </a:r>
          </a:p>
        </p:txBody>
      </p:sp>
      <p:sp>
        <p:nvSpPr>
          <p:cNvPr id="30" name="矩形 16"/>
          <p:cNvSpPr/>
          <p:nvPr/>
        </p:nvSpPr>
        <p:spPr>
          <a:xfrm>
            <a:off x="5290185" y="1413510"/>
            <a:ext cx="2454275" cy="694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lvl="0" indent="-342900" algn="l" defTabSz="-635">
              <a:buClr>
                <a:srgbClr val="C00000"/>
              </a:buClr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solidFill>
                  <a:srgbClr val="00206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产业经济理论与政策</a:t>
            </a:r>
          </a:p>
          <a:p>
            <a:pPr marL="342900" lvl="0" indent="-342900" algn="l" defTabSz="-635">
              <a:buClr>
                <a:srgbClr val="C00000"/>
              </a:buClr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solidFill>
                  <a:srgbClr val="00206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流通集聚与产业布局</a:t>
            </a:r>
          </a:p>
          <a:p>
            <a:pPr marL="342900" lvl="0" indent="-342900" algn="l" defTabSz="-635">
              <a:buClr>
                <a:srgbClr val="C00000"/>
              </a:buClr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solidFill>
                  <a:srgbClr val="00206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产业金融</a:t>
            </a:r>
          </a:p>
        </p:txBody>
      </p:sp>
      <p:sp>
        <p:nvSpPr>
          <p:cNvPr id="31" name="矩形 20"/>
          <p:cNvSpPr/>
          <p:nvPr/>
        </p:nvSpPr>
        <p:spPr>
          <a:xfrm>
            <a:off x="5289550" y="3499485"/>
            <a:ext cx="2866390" cy="694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lvl="0" indent="-342900" algn="l" defTabSz="-635"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effectLst>
                  <a:glow>
                    <a:srgbClr val="000000"/>
                  </a:glow>
                </a:effectLst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金融工程与风险管理</a:t>
            </a:r>
          </a:p>
          <a:p>
            <a:pPr marL="342900" lvl="0" indent="-342900" algn="l" defTabSz="-635"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effectLst>
                  <a:glow>
                    <a:srgbClr val="000000"/>
                  </a:glow>
                </a:effectLst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科技金融研究(含供应链金融)</a:t>
            </a:r>
          </a:p>
          <a:p>
            <a:pPr marL="342900" lvl="0" indent="-342900" algn="l" defTabSz="-635"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effectLst>
                  <a:glow>
                    <a:srgbClr val="000000"/>
                  </a:glow>
                </a:effectLst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货币银行（含国际金融）</a:t>
            </a:r>
            <a:r>
              <a:rPr lang="en-US" altLang="zh-CN" sz="1400" kern="100">
                <a:ln w="9525">
                  <a:solidFill>
                    <a:srgbClr val="C00000"/>
                  </a:solidFill>
                  <a:round/>
                </a:ln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 </a:t>
            </a:r>
          </a:p>
        </p:txBody>
      </p:sp>
      <p:sp>
        <p:nvSpPr>
          <p:cNvPr id="32" name="矩形 22"/>
          <p:cNvSpPr/>
          <p:nvPr/>
        </p:nvSpPr>
        <p:spPr>
          <a:xfrm>
            <a:off x="5289550" y="2779395"/>
            <a:ext cx="2414270" cy="694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lvl="0" indent="-342900" algn="l" defTabSz="-635"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国际贸易理论与政策</a:t>
            </a:r>
          </a:p>
          <a:p>
            <a:pPr marL="342900" lvl="0" indent="-342900" algn="l" defTabSz="-635"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国际物流经济研究</a:t>
            </a:r>
          </a:p>
          <a:p>
            <a:pPr marL="342900" lvl="0" indent="-342900" algn="l" defTabSz="-635"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国际商务</a:t>
            </a:r>
          </a:p>
        </p:txBody>
      </p:sp>
      <p:sp>
        <p:nvSpPr>
          <p:cNvPr id="33" name="矩形 24"/>
          <p:cNvSpPr/>
          <p:nvPr/>
        </p:nvSpPr>
        <p:spPr>
          <a:xfrm>
            <a:off x="5291455" y="4147820"/>
            <a:ext cx="2886075" cy="694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lvl="0" indent="-342900" algn="l" defTabSz="-635"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证券与公司金融</a:t>
            </a:r>
          </a:p>
          <a:p>
            <a:pPr marL="342900" lvl="0" indent="-342900" algn="l" defTabSz="-635"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期货与风险管理</a:t>
            </a:r>
          </a:p>
        </p:txBody>
      </p:sp>
      <p:cxnSp>
        <p:nvCxnSpPr>
          <p:cNvPr id="34" name="直接连接符 33"/>
          <p:cNvCxnSpPr/>
          <p:nvPr/>
        </p:nvCxnSpPr>
        <p:spPr>
          <a:xfrm>
            <a:off x="-36830" y="4796155"/>
            <a:ext cx="9215755" cy="0"/>
          </a:xfrm>
          <a:prstGeom prst="line">
            <a:avLst/>
          </a:prstGeom>
          <a:ln w="28575" cmpd="sng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6"/>
          <p:cNvSpPr/>
          <p:nvPr/>
        </p:nvSpPr>
        <p:spPr>
          <a:xfrm>
            <a:off x="110490" y="4869180"/>
            <a:ext cx="1636395" cy="1095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高学历、年轻化</a:t>
            </a:r>
          </a:p>
          <a:p>
            <a:pPr algn="ctr"/>
            <a:r>
              <a:rPr lang="zh-CN" altLang="en-US" sz="1600" kern="100">
                <a:ln w="9525">
                  <a:solidFill>
                    <a:srgbClr val="C0000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的教师队伍</a:t>
            </a:r>
            <a:endParaRPr lang="en-US" altLang="zh-CN" sz="1600" kern="100">
              <a:ln w="9525">
                <a:solidFill>
                  <a:srgbClr val="002060"/>
                </a:solidFill>
                <a:round/>
              </a:ln>
              <a:solidFill>
                <a:schemeClr val="tx1"/>
              </a:solidFill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  <a:sym typeface="Times New Roman" panose="02020603050405020304"/>
            </a:endParaRPr>
          </a:p>
        </p:txBody>
      </p:sp>
      <p:sp>
        <p:nvSpPr>
          <p:cNvPr id="36" name="矩形 6"/>
          <p:cNvSpPr/>
          <p:nvPr/>
        </p:nvSpPr>
        <p:spPr>
          <a:xfrm>
            <a:off x="1763395" y="4869815"/>
            <a:ext cx="7322820" cy="1095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285750" indent="-285750" algn="l">
              <a:buFont typeface="Wingdings" panose="05000000000000000000" charset="0"/>
              <a:buChar char="Ø"/>
            </a:pPr>
            <a:r>
              <a:rPr lang="en-US" altLang="zh-CN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国务院政府特殊津贴专家</a:t>
            </a:r>
            <a:r>
              <a:rPr lang="en-US" altLang="zh-CN" sz="1600" kern="100">
                <a:ln w="9525">
                  <a:solidFill>
                    <a:srgbClr val="C0000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1</a:t>
            </a:r>
            <a:r>
              <a:rPr lang="zh-CN" altLang="en-US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人，</a:t>
            </a:r>
            <a:r>
              <a:rPr lang="en-US" altLang="zh-CN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北京市教学名师</a:t>
            </a:r>
            <a:r>
              <a:rPr lang="en-US" altLang="zh-CN" sz="1600" kern="100">
                <a:ln w="9525">
                  <a:solidFill>
                    <a:srgbClr val="C0000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1</a:t>
            </a:r>
            <a:r>
              <a:rPr lang="en-US" altLang="zh-CN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人，北京市育人标兵</a:t>
            </a:r>
            <a:r>
              <a:rPr lang="en-US" altLang="zh-CN" sz="1600" kern="100">
                <a:ln w="9525">
                  <a:solidFill>
                    <a:srgbClr val="C0000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1</a:t>
            </a:r>
            <a:r>
              <a:rPr lang="en-US" altLang="zh-CN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人，北京市教书育人先进个人</a:t>
            </a:r>
            <a:r>
              <a:rPr lang="en-US" altLang="zh-CN" sz="1600" kern="100">
                <a:ln w="9525">
                  <a:solidFill>
                    <a:srgbClr val="C0000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1</a:t>
            </a:r>
            <a:r>
              <a:rPr lang="en-US" altLang="zh-CN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人，北京市优秀中青年骨干教师</a:t>
            </a:r>
            <a:r>
              <a:rPr lang="en-US" altLang="zh-CN" sz="1600" kern="100">
                <a:ln w="9525">
                  <a:solidFill>
                    <a:srgbClr val="C0000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8</a:t>
            </a:r>
            <a:r>
              <a:rPr lang="en-US" altLang="zh-CN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人</a:t>
            </a:r>
            <a:r>
              <a:rPr lang="zh-CN" altLang="en-US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；</a:t>
            </a:r>
          </a:p>
          <a:p>
            <a:pPr marL="285750" indent="-285750" algn="l">
              <a:buFont typeface="Wingdings" panose="05000000000000000000" charset="0"/>
              <a:buChar char="Ø"/>
            </a:pPr>
            <a:r>
              <a:rPr lang="en-US" altLang="zh-CN" sz="1600" kern="100">
                <a:ln w="9525">
                  <a:solidFill>
                    <a:srgbClr val="C0000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15</a:t>
            </a:r>
            <a:r>
              <a:rPr lang="zh-CN" altLang="en-US" sz="1600" kern="100">
                <a:ln w="9525">
                  <a:solidFill>
                    <a:srgbClr val="C0000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位</a:t>
            </a:r>
            <a:r>
              <a:rPr lang="zh-CN" altLang="en-US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教授</a:t>
            </a:r>
            <a:r>
              <a:rPr lang="en-US" altLang="zh-CN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，</a:t>
            </a:r>
            <a:r>
              <a:rPr lang="en-US" altLang="zh-CN" sz="1600" kern="100">
                <a:ln w="9525">
                  <a:solidFill>
                    <a:srgbClr val="C0000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19位</a:t>
            </a:r>
            <a:r>
              <a:rPr lang="en-US" altLang="zh-CN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副教授</a:t>
            </a:r>
            <a:r>
              <a:rPr lang="zh-CN" altLang="en-US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，</a:t>
            </a:r>
            <a:r>
              <a:rPr lang="en-US" altLang="zh-CN" sz="1600" kern="100">
                <a:ln w="9525">
                  <a:solidFill>
                    <a:srgbClr val="C0000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20位</a:t>
            </a:r>
            <a:r>
              <a:rPr lang="en-US" altLang="zh-CN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讲师；</a:t>
            </a:r>
            <a:r>
              <a:rPr lang="en-US" altLang="zh-CN" sz="1600" kern="100">
                <a:ln w="9525">
                  <a:solidFill>
                    <a:srgbClr val="C0000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35</a:t>
            </a:r>
            <a:r>
              <a:rPr lang="zh-CN" altLang="en-US" sz="1600" kern="100">
                <a:ln w="9525">
                  <a:solidFill>
                    <a:srgbClr val="C0000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位</a:t>
            </a:r>
            <a:r>
              <a:rPr lang="en-US" altLang="zh-CN" sz="1600" kern="100">
                <a:ln w="9525">
                  <a:solidFill>
                    <a:srgbClr val="002060"/>
                  </a:solidFill>
                  <a:round/>
                </a:ln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博士。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-36830" y="6020435"/>
            <a:ext cx="9215755" cy="0"/>
          </a:xfrm>
          <a:prstGeom prst="line">
            <a:avLst/>
          </a:prstGeom>
          <a:ln w="28575" cmpd="sng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1743075" y="4796790"/>
            <a:ext cx="0" cy="1224280"/>
          </a:xfrm>
          <a:prstGeom prst="line">
            <a:avLst/>
          </a:prstGeom>
          <a:ln w="28575" cmpd="sng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957070" y="191770"/>
            <a:ext cx="7172960" cy="551815"/>
          </a:xfrm>
        </p:spPr>
        <p:txBody>
          <a:bodyPr/>
          <a:lstStyle/>
          <a:p>
            <a:pPr algn="l"/>
            <a:r>
              <a:rPr lang="en-US" altLang="zh-CN" sz="2000" b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5</a:t>
            </a:r>
            <a:r>
              <a:rPr lang="zh-CN" altLang="en-US" sz="2000" b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个二级学科、</a:t>
            </a:r>
            <a:r>
              <a:rPr lang="en-US" altLang="zh-CN" sz="2000" b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14</a:t>
            </a:r>
            <a:r>
              <a:rPr lang="zh-CN" altLang="en-US" sz="2000" b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个研究方向、</a:t>
            </a:r>
            <a:r>
              <a:rPr lang="en-US" altLang="zh-CN" sz="2000" b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54</a:t>
            </a:r>
            <a:r>
              <a:rPr lang="zh-CN" altLang="en-US" sz="2000" b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位专任教师，</a:t>
            </a:r>
            <a:r>
              <a:rPr lang="en-US" altLang="zh-CN" sz="2000" b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15</a:t>
            </a:r>
            <a:r>
              <a:rPr lang="zh-CN" altLang="en-US" sz="2000" b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位教授</a:t>
            </a:r>
          </a:p>
        </p:txBody>
      </p:sp>
      <p:sp>
        <p:nvSpPr>
          <p:cNvPr id="8" name="标题 5"/>
          <p:cNvSpPr/>
          <p:nvPr/>
        </p:nvSpPr>
        <p:spPr>
          <a:xfrm>
            <a:off x="35560" y="0"/>
            <a:ext cx="1815465" cy="763270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lang="zh-CN" altLang="en-US" sz="20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看看</a:t>
            </a:r>
          </a:p>
          <a:p>
            <a:pPr algn="ctr"/>
            <a:r>
              <a:rPr lang="zh-CN" altLang="en-US" sz="20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我们的团队</a:t>
            </a:r>
            <a:endParaRPr lang="zh-CN" altLang="en-US" sz="2000" b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华文细黑" panose="02010600040101010101" charset="-122"/>
              <a:ea typeface="华文细黑" panose="02010600040101010101" charset="-122"/>
              <a:sym typeface="+mn-ea"/>
            </a:endParaRPr>
          </a:p>
        </p:txBody>
      </p:sp>
      <p:sp>
        <p:nvSpPr>
          <p:cNvPr id="2" name="矩形 5"/>
          <p:cNvSpPr/>
          <p:nvPr/>
        </p:nvSpPr>
        <p:spPr>
          <a:xfrm>
            <a:off x="3201670" y="2295525"/>
            <a:ext cx="1287780" cy="30543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1400" kern="100">
                <a:ln w="9525">
                  <a:solidFill>
                    <a:srgbClr val="002060"/>
                  </a:solidFill>
                  <a:round/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数量经济学</a:t>
            </a:r>
          </a:p>
        </p:txBody>
      </p:sp>
      <p:sp>
        <p:nvSpPr>
          <p:cNvPr id="5" name="矩形 24"/>
          <p:cNvSpPr/>
          <p:nvPr/>
        </p:nvSpPr>
        <p:spPr>
          <a:xfrm>
            <a:off x="5291455" y="2080260"/>
            <a:ext cx="2886075" cy="694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lvl="0" indent="-342900" algn="l" defTabSz="-635"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博弈论与计量经济</a:t>
            </a:r>
          </a:p>
          <a:p>
            <a:pPr marL="342900" lvl="0" indent="-342900" algn="l" defTabSz="-635"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空间计量与计算经济</a:t>
            </a:r>
          </a:p>
          <a:p>
            <a:pPr marL="342900" lvl="0" indent="-342900" algn="l" defTabSz="-635">
              <a:buFont typeface="Wingdings" panose="05000000000000000000" charset="0"/>
              <a:buChar char="ü"/>
              <a:tabLst>
                <a:tab pos="266700" algn="l"/>
              </a:tabLst>
            </a:pPr>
            <a:r>
              <a:rPr lang="en-US" altLang="zh-CN" sz="1400" kern="100">
                <a:ln w="9525">
                  <a:solidFill>
                    <a:srgbClr val="002060"/>
                  </a:solidFill>
                  <a:round/>
                </a:ln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Times New Roman" panose="02020603050405020304"/>
              </a:rPr>
              <a:t>金融计量</a:t>
            </a:r>
          </a:p>
        </p:txBody>
      </p:sp>
      <p:cxnSp>
        <p:nvCxnSpPr>
          <p:cNvPr id="7" name="肘形连接符 8"/>
          <p:cNvCxnSpPr>
            <a:stCxn id="22" idx="3"/>
            <a:endCxn id="2" idx="1"/>
          </p:cNvCxnSpPr>
          <p:nvPr/>
        </p:nvCxnSpPr>
        <p:spPr>
          <a:xfrm flipV="1">
            <a:off x="1937385" y="2448560"/>
            <a:ext cx="1264285" cy="561975"/>
          </a:xfrm>
          <a:prstGeom prst="bentConnector3">
            <a:avLst>
              <a:gd name="adj1" fmla="val 50025"/>
            </a:avLst>
          </a:prstGeom>
          <a:ln>
            <a:solidFill>
              <a:srgbClr val="C000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1778000" y="189230"/>
            <a:ext cx="6919595" cy="55181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b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学术训练、实践历练、视野拓展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-36830" y="836295"/>
            <a:ext cx="9215755" cy="0"/>
          </a:xfrm>
          <a:prstGeom prst="line">
            <a:avLst/>
          </a:prstGeom>
          <a:ln w="28575" cmpd="sng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6"/>
          <p:cNvSpPr/>
          <p:nvPr/>
        </p:nvSpPr>
        <p:spPr>
          <a:xfrm>
            <a:off x="107950" y="909320"/>
            <a:ext cx="8979535" cy="4375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1400" kern="100">
                <a:ln w="9525">
                  <a:solidFill>
                    <a:srgbClr val="002060"/>
                  </a:solidFill>
                  <a:round/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国际视野拓展：有机会参加</a:t>
            </a:r>
            <a:r>
              <a:rPr lang="zh-CN" altLang="en-US" sz="1400" kern="100">
                <a:ln w="9525">
                  <a:solidFill>
                    <a:srgbClr val="C0000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中加联合期货拔尖人才国际课程班</a:t>
            </a:r>
            <a:r>
              <a:rPr lang="zh-CN" altLang="en-US" sz="1400" kern="100">
                <a:ln w="9525">
                  <a:solidFill>
                    <a:srgbClr val="002060"/>
                  </a:solidFill>
                  <a:round/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、</a:t>
            </a:r>
            <a:r>
              <a:rPr lang="zh-CN" altLang="en-US" sz="1400" kern="100">
                <a:ln w="9525">
                  <a:solidFill>
                    <a:srgbClr val="C0000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美国名校硕士直通车等</a:t>
            </a:r>
            <a:r>
              <a:rPr lang="zh-CN" altLang="en-US" sz="1400" kern="100">
                <a:ln w="9525">
                  <a:solidFill>
                    <a:srgbClr val="00206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访学进修项目</a:t>
            </a:r>
            <a:r>
              <a:rPr lang="zh-CN" altLang="en-US" sz="1200" kern="100">
                <a:ln w="9525">
                  <a:solidFill>
                    <a:srgbClr val="00206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（我们有补贴）</a:t>
            </a:r>
          </a:p>
        </p:txBody>
      </p:sp>
      <p:pic>
        <p:nvPicPr>
          <p:cNvPr id="38" name="图片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215" y="1557020"/>
            <a:ext cx="3757930" cy="2489835"/>
          </a:xfrm>
          <a:prstGeom prst="rect">
            <a:avLst/>
          </a:prstGeom>
        </p:spPr>
      </p:pic>
      <p:sp>
        <p:nvSpPr>
          <p:cNvPr id="39" name="矩形 6"/>
          <p:cNvSpPr/>
          <p:nvPr/>
        </p:nvSpPr>
        <p:spPr>
          <a:xfrm>
            <a:off x="396240" y="1557020"/>
            <a:ext cx="1847850" cy="2531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1600" kern="100">
                <a:ln w="9525">
                  <a:solidFill>
                    <a:srgbClr val="00206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科研能力提升：</a:t>
            </a:r>
          </a:p>
          <a:p>
            <a:pPr algn="ctr"/>
            <a:endParaRPr lang="zh-CN" altLang="en-US" sz="1400" kern="100">
              <a:ln w="9525">
                <a:solidFill>
                  <a:srgbClr val="002060"/>
                </a:solidFill>
                <a:round/>
              </a:ln>
              <a:solidFill>
                <a:srgbClr val="C00000"/>
              </a:solidFill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  <a:sym typeface="Times New Roman" panose="02020603050405020304"/>
            </a:endParaRPr>
          </a:p>
          <a:p>
            <a:pPr algn="ctr"/>
            <a:r>
              <a:rPr lang="en-US" altLang="zh-CN" sz="1600" kern="100">
                <a:ln w="9525">
                  <a:solidFill>
                    <a:srgbClr val="C0000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——</a:t>
            </a:r>
            <a:r>
              <a:rPr lang="zh-CN" altLang="en-US" sz="1600" kern="100">
                <a:ln w="9525">
                  <a:solidFill>
                    <a:srgbClr val="C0000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专业知识学习</a:t>
            </a:r>
          </a:p>
          <a:p>
            <a:pPr algn="ctr"/>
            <a:r>
              <a:rPr lang="en-US" altLang="zh-CN" sz="1600" kern="100">
                <a:ln w="9525">
                  <a:solidFill>
                    <a:srgbClr val="C0000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——</a:t>
            </a:r>
            <a:r>
              <a:rPr lang="zh-CN" altLang="en-US" sz="1600" kern="100">
                <a:ln w="9525">
                  <a:solidFill>
                    <a:srgbClr val="C0000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学术论文演练</a:t>
            </a:r>
          </a:p>
          <a:p>
            <a:pPr algn="ctr"/>
            <a:r>
              <a:rPr lang="en-US" altLang="zh-CN" sz="1600" kern="100">
                <a:ln w="9525">
                  <a:solidFill>
                    <a:srgbClr val="C0000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——</a:t>
            </a:r>
            <a:r>
              <a:rPr lang="zh-CN" altLang="en-US" sz="1600" kern="100">
                <a:ln w="9525">
                  <a:solidFill>
                    <a:srgbClr val="C0000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科研项目训练</a:t>
            </a:r>
          </a:p>
          <a:p>
            <a:pPr algn="ctr"/>
            <a:endParaRPr lang="zh-CN" altLang="en-US" sz="1600" kern="100">
              <a:ln w="9525">
                <a:solidFill>
                  <a:srgbClr val="C00000"/>
                </a:solidFill>
                <a:round/>
              </a:ln>
              <a:solidFill>
                <a:srgbClr val="C00000"/>
              </a:solidFill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  <a:sym typeface="Times New Roman" panose="02020603050405020304"/>
            </a:endParaRPr>
          </a:p>
          <a:p>
            <a:pPr algn="ctr"/>
            <a:endParaRPr lang="zh-CN" altLang="en-US" sz="1400" kern="100">
              <a:ln w="9525">
                <a:solidFill>
                  <a:srgbClr val="002060"/>
                </a:solidFill>
                <a:round/>
              </a:ln>
              <a:solidFill>
                <a:srgbClr val="C00000"/>
              </a:solidFill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  <a:sym typeface="Times New Roman" panose="02020603050405020304"/>
            </a:endParaRPr>
          </a:p>
        </p:txBody>
      </p:sp>
      <p:sp>
        <p:nvSpPr>
          <p:cNvPr id="40" name="矩形 6"/>
          <p:cNvSpPr/>
          <p:nvPr/>
        </p:nvSpPr>
        <p:spPr>
          <a:xfrm>
            <a:off x="6516370" y="1557020"/>
            <a:ext cx="2079625" cy="2531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1600" kern="100">
                <a:ln w="9525">
                  <a:solidFill>
                    <a:srgbClr val="00206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实战经验积累：</a:t>
            </a:r>
          </a:p>
          <a:p>
            <a:pPr algn="ctr"/>
            <a:endParaRPr lang="zh-CN" altLang="en-US" kern="100">
              <a:ln w="9525">
                <a:solidFill>
                  <a:srgbClr val="002060"/>
                </a:solidFill>
                <a:round/>
              </a:ln>
              <a:solidFill>
                <a:srgbClr val="C00000"/>
              </a:solidFill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  <a:sym typeface="Times New Roman" panose="02020603050405020304"/>
            </a:endParaRPr>
          </a:p>
          <a:p>
            <a:pPr algn="l"/>
            <a:r>
              <a:rPr lang="zh-CN" altLang="en-US" sz="1600" kern="100">
                <a:ln w="9525">
                  <a:solidFill>
                    <a:srgbClr val="C0000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——实习基地训练</a:t>
            </a:r>
          </a:p>
          <a:p>
            <a:pPr algn="l"/>
            <a:r>
              <a:rPr lang="zh-CN" altLang="en-US" sz="1600" kern="100">
                <a:ln w="9525">
                  <a:solidFill>
                    <a:srgbClr val="C00000"/>
                  </a:solidFill>
                  <a:round/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——社会合作课题训练</a:t>
            </a:r>
            <a:endParaRPr lang="zh-CN" altLang="en-US" sz="1400" kern="100">
              <a:ln w="9525">
                <a:solidFill>
                  <a:srgbClr val="002060"/>
                </a:solidFill>
                <a:round/>
              </a:ln>
              <a:solidFill>
                <a:srgbClr val="C00000"/>
              </a:solidFill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  <a:sym typeface="Times New Roman" panose="02020603050405020304"/>
            </a:endParaRPr>
          </a:p>
        </p:txBody>
      </p:sp>
      <p:sp>
        <p:nvSpPr>
          <p:cNvPr id="42" name="矩形 6"/>
          <p:cNvSpPr/>
          <p:nvPr/>
        </p:nvSpPr>
        <p:spPr>
          <a:xfrm>
            <a:off x="108585" y="4221480"/>
            <a:ext cx="8979535" cy="192595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285750" indent="-285750" algn="l">
              <a:buFont typeface="Wingdings" panose="05000000000000000000" charset="0"/>
              <a:buChar char="ü"/>
            </a:pPr>
            <a:r>
              <a:rPr lang="zh-CN" altLang="en-US" sz="1400" kern="100">
                <a:ln>
                  <a:solidFill>
                    <a:srgbClr val="C00000"/>
                  </a:solidFill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有机会参与</a:t>
            </a:r>
            <a:r>
              <a:rPr lang="zh-CN" altLang="en-US" sz="1400" kern="100">
                <a:ln>
                  <a:solidFill>
                    <a:srgbClr val="002060"/>
                  </a:solidFill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教授主持的国家社科基金、国家自然科学基金、教育部人文社科基金等</a:t>
            </a:r>
            <a:r>
              <a:rPr lang="zh-CN" altLang="en-US"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基金项目</a:t>
            </a:r>
          </a:p>
          <a:p>
            <a:pPr marL="285750" indent="-285750" algn="l">
              <a:buFont typeface="Wingdings" panose="05000000000000000000" charset="0"/>
              <a:buChar char="ü"/>
            </a:pPr>
            <a:endParaRPr lang="zh-CN" altLang="en-US" sz="1400" kern="10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  <a:sym typeface="Times New Roman" panose="02020603050405020304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zh-CN" altLang="en-US"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有机会参与</a:t>
            </a:r>
            <a:r>
              <a:rPr lang="zh-CN" altLang="en-US" sz="1400" kern="100">
                <a:ln>
                  <a:solidFill>
                    <a:srgbClr val="002060"/>
                  </a:solidFill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流通经济研究所、城市农产品流通研究所、金融与空间统计研究所、消费经济研究所、期货研究所</a:t>
            </a:r>
            <a:r>
              <a:rPr lang="zh-CN" altLang="en-US"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相关工作</a:t>
            </a:r>
            <a:endParaRPr lang="zh-CN" altLang="en-US" sz="1400" kern="100">
              <a:ln>
                <a:solidFill>
                  <a:srgbClr val="002060"/>
                </a:solidFill>
              </a:ln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  <a:sym typeface="Times New Roman" panose="02020603050405020304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endParaRPr lang="zh-CN" altLang="en-US" sz="1400" kern="100">
              <a:ln>
                <a:solidFill>
                  <a:srgbClr val="002060"/>
                </a:solidFill>
              </a:ln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  <a:sym typeface="Times New Roman" panose="02020603050405020304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zh-CN" altLang="en-US"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有机会参与</a:t>
            </a:r>
            <a:r>
              <a:rPr lang="zh-CN" altLang="en-US" sz="1400" kern="100">
                <a:ln>
                  <a:solidFill>
                    <a:srgbClr val="002060"/>
                  </a:solidFill>
                </a:ln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国家商务部、发展改革委、北京市、天津市、辽宁省、河南省、山西省、山东省等</a:t>
            </a:r>
            <a:r>
              <a:rPr lang="zh-CN" altLang="en-US"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地方科研课题</a:t>
            </a:r>
          </a:p>
          <a:p>
            <a:pPr marL="285750" indent="-285750" algn="l">
              <a:buFont typeface="Wingdings" panose="05000000000000000000" charset="0"/>
              <a:buChar char="ü"/>
            </a:pPr>
            <a:endParaRPr lang="zh-CN" altLang="en-US" sz="1400" kern="10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  <a:sym typeface="Times New Roman" panose="02020603050405020304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zh-CN" altLang="en-US"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有机会</a:t>
            </a:r>
            <a:r>
              <a:rPr lang="zh-CN" altLang="en-US"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提前进入实习</a:t>
            </a:r>
            <a:r>
              <a:rPr lang="zh-CN" altLang="en-US"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基地实战训练</a:t>
            </a:r>
          </a:p>
        </p:txBody>
      </p:sp>
      <p:sp>
        <p:nvSpPr>
          <p:cNvPr id="8" name="标题 5"/>
          <p:cNvSpPr/>
          <p:nvPr/>
        </p:nvSpPr>
        <p:spPr>
          <a:xfrm>
            <a:off x="34925" y="635"/>
            <a:ext cx="1794510" cy="794385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lang="zh-CN" altLang="en-US" sz="20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听听</a:t>
            </a:r>
          </a:p>
          <a:p>
            <a:pPr algn="ctr"/>
            <a:r>
              <a:rPr lang="zh-CN" altLang="en-US" sz="2000" b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华文细黑" panose="02010600040101010101" charset="-122"/>
                <a:ea typeface="华文细黑" panose="02010600040101010101" charset="-122"/>
              </a:rPr>
              <a:t>训练的内容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1869440" y="189865"/>
            <a:ext cx="6828155" cy="55181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b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奖助制度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-36830" y="836295"/>
            <a:ext cx="9215755" cy="0"/>
          </a:xfrm>
          <a:prstGeom prst="line">
            <a:avLst/>
          </a:prstGeom>
          <a:ln w="28575" cmpd="sng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标题 5"/>
          <p:cNvSpPr/>
          <p:nvPr/>
        </p:nvSpPr>
        <p:spPr>
          <a:xfrm>
            <a:off x="34925" y="635"/>
            <a:ext cx="1743710" cy="795600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lang="zh-CN" altLang="en-US" sz="20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来吧</a:t>
            </a:r>
          </a:p>
          <a:p>
            <a:pPr algn="ctr"/>
            <a:r>
              <a:rPr lang="zh-CN" altLang="en-US" sz="2000" b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华文细黑" panose="02010600040101010101" charset="-122"/>
                <a:ea typeface="华文细黑" panose="02010600040101010101" charset="-122"/>
              </a:rPr>
              <a:t>还等什么？</a:t>
            </a:r>
          </a:p>
        </p:txBody>
      </p:sp>
      <p:sp>
        <p:nvSpPr>
          <p:cNvPr id="45" name="矩形 6"/>
          <p:cNvSpPr/>
          <p:nvPr/>
        </p:nvSpPr>
        <p:spPr>
          <a:xfrm>
            <a:off x="107315" y="4981575"/>
            <a:ext cx="1198880" cy="9296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indent="0" algn="l">
              <a:buNone/>
            </a:pPr>
            <a:r>
              <a:rPr lang="zh-CN" altLang="en-US"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一定能提供</a:t>
            </a:r>
          </a:p>
        </p:txBody>
      </p:sp>
      <p:sp>
        <p:nvSpPr>
          <p:cNvPr id="46" name="矩形 6"/>
          <p:cNvSpPr/>
          <p:nvPr/>
        </p:nvSpPr>
        <p:spPr>
          <a:xfrm>
            <a:off x="1322070" y="4981575"/>
            <a:ext cx="7712075" cy="9309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285750" indent="-285750" algn="l">
              <a:buFont typeface="Wingdings" panose="05000000000000000000" charset="0"/>
              <a:buChar char="ü"/>
            </a:pPr>
            <a:r>
              <a:rPr lang="zh-CN" altLang="en-US"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新生奖学金：</a:t>
            </a:r>
            <a:r>
              <a:rPr lang="zh-CN" altLang="en-US" sz="1400" kern="10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一等奖学金，奖励金额为10000元； 二等奖学金，奖励金额为6000元。覆盖面</a:t>
            </a:r>
            <a:r>
              <a:rPr lang="en-US" altLang="zh-CN" sz="1400" kern="10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100%</a:t>
            </a:r>
            <a:r>
              <a:rPr lang="zh-CN" altLang="en-US" sz="1400" kern="10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。</a:t>
            </a:r>
          </a:p>
        </p:txBody>
      </p:sp>
      <p:sp>
        <p:nvSpPr>
          <p:cNvPr id="47" name="矩形 6"/>
          <p:cNvSpPr/>
          <p:nvPr/>
        </p:nvSpPr>
        <p:spPr>
          <a:xfrm>
            <a:off x="2298065" y="2923540"/>
            <a:ext cx="1198880" cy="9709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indent="0" algn="l">
              <a:buNone/>
            </a:pPr>
            <a:r>
              <a:rPr lang="zh-CN" altLang="en-US"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努力可争取</a:t>
            </a:r>
          </a:p>
        </p:txBody>
      </p:sp>
      <p:sp>
        <p:nvSpPr>
          <p:cNvPr id="48" name="矩形 6"/>
          <p:cNvSpPr/>
          <p:nvPr/>
        </p:nvSpPr>
        <p:spPr>
          <a:xfrm>
            <a:off x="3507740" y="2924175"/>
            <a:ext cx="5527675" cy="9715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285750" indent="-285750" algn="l">
              <a:buFont typeface="Wingdings" panose="05000000000000000000" charset="0"/>
              <a:buChar char="ü"/>
            </a:pPr>
            <a:r>
              <a:rPr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国家助学金：</a:t>
            </a:r>
            <a:r>
              <a:rPr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硕士研究生每生每年7000元，分10个月发放，每月发放700元。</a:t>
            </a: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学业奖学金：</a:t>
            </a:r>
            <a:r>
              <a:rPr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在读研究生，奖励比例为70%，每年不低于4000元。</a:t>
            </a:r>
          </a:p>
        </p:txBody>
      </p:sp>
      <p:sp>
        <p:nvSpPr>
          <p:cNvPr id="49" name="矩形 6"/>
          <p:cNvSpPr/>
          <p:nvPr/>
        </p:nvSpPr>
        <p:spPr>
          <a:xfrm>
            <a:off x="1116330" y="3930650"/>
            <a:ext cx="1198880" cy="1044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indent="0" algn="l">
              <a:buNone/>
            </a:pPr>
            <a:r>
              <a:rPr lang="zh-CN" altLang="en-US"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多老必多得</a:t>
            </a:r>
          </a:p>
        </p:txBody>
      </p:sp>
      <p:sp>
        <p:nvSpPr>
          <p:cNvPr id="50" name="矩形 6"/>
          <p:cNvSpPr/>
          <p:nvPr/>
        </p:nvSpPr>
        <p:spPr>
          <a:xfrm>
            <a:off x="2301240" y="3930650"/>
            <a:ext cx="6732905" cy="10452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285750" indent="-285750" algn="l">
              <a:buFont typeface="Wingdings" panose="05000000000000000000" charset="0"/>
              <a:buChar char="ü"/>
            </a:pPr>
            <a:r>
              <a:rPr lang="zh-CN"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优秀</a:t>
            </a:r>
            <a:r>
              <a:rPr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奖励：</a:t>
            </a:r>
            <a:r>
              <a:rPr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优秀研究生干部、优秀毕业研究生、研究生优秀学位论文奖、社会实践工作优秀个人等奖励，奖励金额在500-2000元。</a:t>
            </a: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科研补助：</a:t>
            </a:r>
            <a:r>
              <a:rPr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学术论文版面费经核准给予报销，并按论文级别发放科研补助。</a:t>
            </a: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zh-CN"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工作三助</a:t>
            </a:r>
            <a:r>
              <a:rPr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：</a:t>
            </a:r>
            <a:r>
              <a:rPr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研究生助教、助研、助管制度，可获生活补助300—800元/月。</a:t>
            </a:r>
          </a:p>
        </p:txBody>
      </p:sp>
      <p:sp>
        <p:nvSpPr>
          <p:cNvPr id="51" name="矩形 6"/>
          <p:cNvSpPr/>
          <p:nvPr/>
        </p:nvSpPr>
        <p:spPr>
          <a:xfrm>
            <a:off x="3501390" y="1966595"/>
            <a:ext cx="1198880" cy="91884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indent="0" algn="l">
              <a:buNone/>
            </a:pPr>
            <a:r>
              <a:rPr lang="zh-CN" altLang="en-US"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凭实力说话</a:t>
            </a:r>
          </a:p>
        </p:txBody>
      </p:sp>
      <p:sp>
        <p:nvSpPr>
          <p:cNvPr id="52" name="矩形 6"/>
          <p:cNvSpPr/>
          <p:nvPr/>
        </p:nvSpPr>
        <p:spPr>
          <a:xfrm>
            <a:off x="4690110" y="1966595"/>
            <a:ext cx="4345305" cy="9201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285750" indent="-285750" algn="l">
              <a:buFont typeface="Wingdings" panose="05000000000000000000" charset="0"/>
              <a:buChar char="ü"/>
            </a:pPr>
            <a:r>
              <a:rPr lang="zh-CN"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国家奖学金：</a:t>
            </a:r>
            <a:r>
              <a:rPr lang="zh-CN"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每年约15个名额，每生2万元。 </a:t>
            </a:r>
          </a:p>
        </p:txBody>
      </p:sp>
      <p:sp>
        <p:nvSpPr>
          <p:cNvPr id="2" name="矩形 6"/>
          <p:cNvSpPr/>
          <p:nvPr/>
        </p:nvSpPr>
        <p:spPr>
          <a:xfrm>
            <a:off x="4548505" y="1019810"/>
            <a:ext cx="1334770" cy="91884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indent="0" algn="ctr">
              <a:buNone/>
            </a:pPr>
            <a:r>
              <a:rPr lang="zh-CN" altLang="en-US" sz="1400" u="dbl" kern="1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uFillTx/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经济学院专享</a:t>
            </a:r>
          </a:p>
        </p:txBody>
      </p:sp>
      <p:sp>
        <p:nvSpPr>
          <p:cNvPr id="3" name="矩形 6"/>
          <p:cNvSpPr/>
          <p:nvPr/>
        </p:nvSpPr>
        <p:spPr>
          <a:xfrm>
            <a:off x="5873115" y="1019810"/>
            <a:ext cx="3162935" cy="9201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285750" indent="-285750" algn="l">
              <a:buFont typeface="Wingdings" panose="05000000000000000000" charset="0"/>
              <a:buChar char="ü"/>
            </a:pPr>
            <a:r>
              <a:rPr lang="zh-CN" sz="1400" kern="10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研究生科研支持计划项目：</a:t>
            </a:r>
            <a:r>
              <a:rPr lang="zh-CN"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优秀研究生，每人</a:t>
            </a:r>
            <a:r>
              <a:rPr lang="en-US" altLang="zh-CN"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1</a:t>
            </a:r>
            <a:r>
              <a:rPr lang="zh-CN" altLang="en-US"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万元</a:t>
            </a:r>
            <a:r>
              <a:rPr lang="zh-CN" sz="1400" kern="10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Times New Roman" panose="02020603050405020304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260" y="3704590"/>
            <a:ext cx="7772400" cy="1542415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zh-CN" altLang="zh-CN" sz="2800" b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研究生部：</a:t>
            </a:r>
            <a:r>
              <a:rPr lang="zh-CN" altLang="zh-CN" sz="2800" b="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</a:rPr>
              <a:t>010</a:t>
            </a:r>
            <a:r>
              <a:rPr lang="zh-CN" altLang="zh-CN" sz="2800" b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</a:rPr>
              <a:t>-</a:t>
            </a:r>
            <a:r>
              <a:rPr lang="zh-CN" altLang="zh-CN" sz="2800" b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</a:rPr>
              <a:t>89534461  </a:t>
            </a:r>
            <a:r>
              <a:rPr lang="zh-CN" altLang="zh-CN" sz="2800" b="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</a:rPr>
              <a:t>89534287党老师</a:t>
            </a:r>
            <a:br>
              <a:rPr lang="zh-CN" altLang="zh-CN" sz="2800" b="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</a:rPr>
            </a:br>
            <a:r>
              <a:rPr lang="zh-CN" altLang="zh-CN" sz="2800" b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经济学院：</a:t>
            </a:r>
            <a:r>
              <a:rPr lang="en-US" altLang="zh-CN" sz="2800" b="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</a:rPr>
              <a:t>010-89534909 </a:t>
            </a:r>
            <a:r>
              <a:rPr lang="zh-CN" altLang="en-US" sz="2800" b="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</a:rPr>
              <a:t>刘老师</a:t>
            </a:r>
            <a:r>
              <a:rPr lang="zh-CN" altLang="zh-CN" b="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</a:rPr>
              <a:t> </a:t>
            </a: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683895" y="2060575"/>
            <a:ext cx="7772400" cy="1542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zh-CN" b="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咨询电话：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物资学院经济学院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物资学院经济学院ppt模板</Template>
  <TotalTime>0</TotalTime>
  <Words>407</Words>
  <Application>WPS 演示</Application>
  <PresentationFormat>全屏显示(4:3)</PresentationFormat>
  <Paragraphs>72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物资学院经济学院ppt模板</vt:lpstr>
      <vt:lpstr>欢迎报考/调剂北京物资学院 ——经济学院硕士研究生</vt:lpstr>
      <vt:lpstr>5个二级学科、14个研究方向、54位专任教师，15位教授</vt:lpstr>
      <vt:lpstr>学术训练、实践历练、视野拓展</vt:lpstr>
      <vt:lpstr>奖助制度</vt:lpstr>
      <vt:lpstr>研究生部：010-89534461  89534287党老师 经济学院：010-89534909 刘老师 </vt:lpstr>
    </vt:vector>
  </TitlesOfParts>
  <Company>http:/sdwm.org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SDWM</dc:creator>
  <cp:lastModifiedBy>dxy</cp:lastModifiedBy>
  <cp:revision>27</cp:revision>
  <dcterms:created xsi:type="dcterms:W3CDTF">2016-02-24T11:46:00Z</dcterms:created>
  <dcterms:modified xsi:type="dcterms:W3CDTF">2017-02-16T08:48:36Z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